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67" r:id="rId3"/>
    <p:sldId id="345" r:id="rId4"/>
    <p:sldId id="312" r:id="rId5"/>
    <p:sldId id="360" r:id="rId6"/>
    <p:sldId id="358" r:id="rId7"/>
    <p:sldId id="364" r:id="rId8"/>
    <p:sldId id="361" r:id="rId9"/>
    <p:sldId id="311" r:id="rId10"/>
    <p:sldId id="295" r:id="rId11"/>
    <p:sldId id="305" r:id="rId12"/>
    <p:sldId id="296" r:id="rId13"/>
    <p:sldId id="322" r:id="rId14"/>
    <p:sldId id="325" r:id="rId15"/>
    <p:sldId id="346" r:id="rId16"/>
    <p:sldId id="365" r:id="rId17"/>
    <p:sldId id="316" r:id="rId18"/>
    <p:sldId id="362" r:id="rId19"/>
    <p:sldId id="289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Hanson" initials="JH" lastIdx="1" clrIdx="0">
    <p:extLst>
      <p:ext uri="{19B8F6BF-5375-455C-9EA6-DF929625EA0E}">
        <p15:presenceInfo xmlns:p15="http://schemas.microsoft.com/office/powerpoint/2012/main" userId="Jeffrey Han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6100"/>
    <a:srgbClr val="FD0100"/>
    <a:srgbClr val="34A801"/>
    <a:srgbClr val="FE6D02"/>
    <a:srgbClr val="FFCC99"/>
    <a:srgbClr val="CC9900"/>
    <a:srgbClr val="FF9900"/>
    <a:srgbClr val="00B0F0"/>
    <a:srgbClr val="95B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1576" autoAdjust="0"/>
  </p:normalViewPr>
  <p:slideViewPr>
    <p:cSldViewPr snapToGrid="0">
      <p:cViewPr varScale="1">
        <p:scale>
          <a:sx n="106" d="100"/>
          <a:sy n="106" d="100"/>
        </p:scale>
        <p:origin x="739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3EDDD-3DA3-4AAC-95AA-050495F7F225}" type="datetimeFigureOut">
              <a:rPr lang="en-AU" smtClean="0"/>
              <a:t>13/03/2019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4E95D-E11A-4D61-AA35-B3ECB22C3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7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396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819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567" y="87598"/>
            <a:ext cx="8542867" cy="1919001"/>
          </a:xfrm>
        </p:spPr>
        <p:txBody>
          <a:bodyPr>
            <a:noAutofit/>
          </a:bodyPr>
          <a:lstStyle/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rioritizr</a:t>
            </a:r>
            <a:r>
              <a:rPr lang="en-AU" sz="4000" b="1" dirty="0"/>
              <a:t/>
            </a:r>
            <a:br>
              <a:rPr lang="en-AU" sz="4000" b="1" dirty="0"/>
            </a:br>
            <a:r>
              <a:rPr lang="en-AU" sz="4000" dirty="0" smtClean="0">
                <a:solidFill>
                  <a:schemeClr val="tx1"/>
                </a:solidFill>
              </a:rPr>
              <a:t>Systematic conservation planning in </a:t>
            </a:r>
            <a:r>
              <a:rPr lang="en-AU" sz="4000" dirty="0">
                <a:solidFill>
                  <a:schemeClr val="bg1"/>
                </a:solidFill>
              </a:rPr>
              <a:t>R </a:t>
            </a:r>
            <a:r>
              <a:rPr lang="en-AU" sz="4000" dirty="0" err="1">
                <a:solidFill>
                  <a:schemeClr val="bg1"/>
                </a:solidFill>
              </a:rPr>
              <a:t>R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38550"/>
            <a:ext cx="7560840" cy="609600"/>
          </a:xfrm>
        </p:spPr>
        <p:txBody>
          <a:bodyPr>
            <a:noAutofit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Richard Schuster &amp; Jeffrey Hanson</a:t>
            </a:r>
            <a:endParaRPr lang="en-AU" sz="3600" dirty="0">
              <a:solidFill>
                <a:schemeClr val="tx1"/>
              </a:solidFill>
            </a:endParaRPr>
          </a:p>
          <a:p>
            <a:endParaRPr lang="en-AU" sz="3600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9155" y="4488805"/>
            <a:ext cx="5694224" cy="523220"/>
            <a:chOff x="259155" y="4479765"/>
            <a:chExt cx="5694224" cy="523220"/>
          </a:xfrm>
        </p:grpSpPr>
        <p:pic>
          <p:nvPicPr>
            <p:cNvPr id="1026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32334" y="4479765"/>
              <a:ext cx="52210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j</a:t>
              </a:r>
              <a:r>
                <a:rPr lang="en-AU" sz="2800" dirty="0" smtClean="0"/>
                <a:t>effrey.hanson@uqconnect.edu.au</a:t>
              </a:r>
              <a:endParaRPr lang="en-AU" sz="28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58301" y="4488805"/>
            <a:ext cx="2422670" cy="523220"/>
            <a:chOff x="6059800" y="6034020"/>
            <a:chExt cx="2422670" cy="697626"/>
          </a:xfrm>
        </p:grpSpPr>
        <p:pic>
          <p:nvPicPr>
            <p:cNvPr id="1028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130805"/>
              <a:ext cx="398149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497183" y="6034020"/>
              <a:ext cx="1985287" cy="697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prioritizr.net</a:t>
              </a:r>
              <a:endParaRPr lang="en-AU" sz="2800" dirty="0"/>
            </a:p>
          </p:txBody>
        </p:sp>
      </p:grpSp>
      <p:pic>
        <p:nvPicPr>
          <p:cNvPr id="9218" name="Picture 2" descr="Image result for r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794" y="1140233"/>
            <a:ext cx="682625" cy="52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802" y="1981734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22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33" y="205979"/>
            <a:ext cx="4470400" cy="857250"/>
          </a:xfrm>
        </p:spPr>
        <p:txBody>
          <a:bodyPr/>
          <a:lstStyle/>
          <a:p>
            <a:r>
              <a:rPr lang="en-AU" dirty="0" smtClean="0"/>
              <a:t>Decision type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133" y="1530352"/>
            <a:ext cx="4470400" cy="3092448"/>
          </a:xfrm>
        </p:spPr>
        <p:txBody>
          <a:bodyPr>
            <a:normAutofit/>
          </a:bodyPr>
          <a:lstStyle/>
          <a:p>
            <a:r>
              <a:rPr lang="en-AU" dirty="0" smtClean="0"/>
              <a:t>Protect or not?</a:t>
            </a:r>
          </a:p>
          <a:p>
            <a:pPr marL="0" indent="0">
              <a:buNone/>
            </a:pPr>
            <a:endParaRPr lang="en-AU" dirty="0" smtClean="0"/>
          </a:p>
          <a:p>
            <a:r>
              <a:rPr lang="en-AU" dirty="0" smtClean="0"/>
              <a:t>Different amounts?</a:t>
            </a:r>
          </a:p>
          <a:p>
            <a:endParaRPr lang="en-AU" dirty="0"/>
          </a:p>
          <a:p>
            <a:r>
              <a:rPr lang="en-AU" dirty="0" smtClean="0"/>
              <a:t>Multiple actions?</a:t>
            </a:r>
            <a:endParaRPr lang="en-AU" dirty="0"/>
          </a:p>
        </p:txBody>
      </p:sp>
      <p:pic>
        <p:nvPicPr>
          <p:cNvPr id="6154" name="Picture 10" descr="Ethiopian Satellite Map Pic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9" t="40315" r="64463" b="30990"/>
          <a:stretch/>
        </p:blipFill>
        <p:spPr bwMode="auto">
          <a:xfrm>
            <a:off x="4876799" y="820871"/>
            <a:ext cx="4076701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55682" y="1063229"/>
            <a:ext cx="823385" cy="638571"/>
          </a:xfrm>
          <a:prstGeom prst="rect">
            <a:avLst/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7787215" y="3635841"/>
            <a:ext cx="823385" cy="638571"/>
          </a:xfrm>
          <a:prstGeom prst="rect">
            <a:avLst/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5667374" y="3204041"/>
            <a:ext cx="823385" cy="63857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7284508" y="1460140"/>
            <a:ext cx="823385" cy="63857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474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169764" y="1506468"/>
            <a:ext cx="2941585" cy="1730344"/>
            <a:chOff x="693892" y="1170501"/>
            <a:chExt cx="2941585" cy="1730344"/>
          </a:xfrm>
        </p:grpSpPr>
        <p:sp>
          <p:nvSpPr>
            <p:cNvPr id="5" name="Rectangle 4"/>
            <p:cNvSpPr/>
            <p:nvPr/>
          </p:nvSpPr>
          <p:spPr>
            <a:xfrm>
              <a:off x="693892" y="1519084"/>
              <a:ext cx="2941585" cy="10766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b="1" dirty="0"/>
            </a:p>
          </p:txBody>
        </p:sp>
        <p:pic>
          <p:nvPicPr>
            <p:cNvPr id="2056" name="Picture 8" descr="Image result for gurob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92" y="1170501"/>
              <a:ext cx="2941585" cy="173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Solver</a:t>
            </a:r>
            <a:endParaRPr lang="en-AU" dirty="0"/>
          </a:p>
        </p:txBody>
      </p:sp>
      <p:pic>
        <p:nvPicPr>
          <p:cNvPr id="2050" name="Picture 2" descr="Image result for marx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3680051"/>
            <a:ext cx="35528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ple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3" y="3333135"/>
            <a:ext cx="1731976" cy="138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80x8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97" y="636777"/>
            <a:ext cx="1306461" cy="130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23" y="404489"/>
            <a:ext cx="1544578" cy="1538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0400" y="3471927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58800" y="2137608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99388" y="494269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6375" y="2029069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84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54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prioritizr</a:t>
            </a:r>
            <a:endParaRPr lang="en-AU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logo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527451"/>
            <a:ext cx="2490227" cy="28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2628" y="1371791"/>
            <a:ext cx="62905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AU" sz="4000" dirty="0" smtClean="0"/>
              <a:t>Design your </a:t>
            </a:r>
            <a:r>
              <a:rPr lang="en-AU" sz="4000" dirty="0"/>
              <a:t> </a:t>
            </a:r>
            <a:r>
              <a:rPr lang="en-AU" sz="4000" dirty="0" smtClean="0"/>
              <a:t>problem</a:t>
            </a:r>
            <a:endParaRPr lang="en-AU" sz="4000" dirty="0"/>
          </a:p>
          <a:p>
            <a:pPr marL="914400" indent="-914400">
              <a:buFont typeface="+mj-lt"/>
              <a:buAutoNum type="arabicPeriod"/>
            </a:pPr>
            <a:endParaRPr lang="en-AU" sz="4000" dirty="0"/>
          </a:p>
          <a:p>
            <a:pPr marL="914400" indent="-914400">
              <a:buFont typeface="+mj-lt"/>
              <a:buAutoNum type="arabicPeriod"/>
            </a:pPr>
            <a:r>
              <a:rPr lang="en-AU" sz="4000" dirty="0" smtClean="0"/>
              <a:t>Find optimal solutions</a:t>
            </a:r>
          </a:p>
          <a:p>
            <a:pPr marL="914400" indent="-914400">
              <a:buFont typeface="+mj-lt"/>
              <a:buAutoNum type="arabicPeriod"/>
            </a:pPr>
            <a:endParaRPr lang="en-AU" sz="4000" dirty="0"/>
          </a:p>
          <a:p>
            <a:pPr marL="914400" indent="-914400">
              <a:buFont typeface="+mj-lt"/>
              <a:buAutoNum type="arabicPeriod"/>
            </a:pPr>
            <a:r>
              <a:rPr lang="en-AU" sz="4000" dirty="0" smtClean="0"/>
              <a:t>Ideally, fast!</a:t>
            </a:r>
          </a:p>
        </p:txBody>
      </p:sp>
    </p:spTree>
    <p:extLst>
      <p:ext uri="{BB962C8B-B14F-4D97-AF65-F5344CB8AC3E}">
        <p14:creationId xmlns:p14="http://schemas.microsoft.com/office/powerpoint/2010/main" val="26686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16000" y="1783351"/>
            <a:ext cx="3981600" cy="28534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 &lt;- data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objective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constraints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penalties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decision type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solver</a:t>
            </a:r>
          </a:p>
          <a:p>
            <a:pPr marL="0" indent="0">
              <a:buFont typeface="Arial" pitchFamily="34" charset="0"/>
              <a:buNone/>
            </a:pPr>
            <a:endParaRPr lang="en-AU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solution &lt;- solve(problem)</a:t>
            </a:r>
            <a:endParaRPr lang="en-AU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Mental model </a:t>
            </a:r>
            <a:endParaRPr lang="en-AU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26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392001" y="1766580"/>
            <a:ext cx="4629600" cy="2870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&lt;- problem(pus, feats)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1800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(….)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add_boundary_penalties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(….)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1800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add_rsymphony_solver</a:t>
            </a:r>
            <a:r>
              <a:rPr lang="en-AU" sz="1800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</a:p>
          <a:p>
            <a:pPr marL="0" indent="0">
              <a:buFont typeface="Arial" pitchFamily="34" charset="0"/>
              <a:buNone/>
            </a:pPr>
            <a:endParaRPr lang="en-AU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olution &lt;- solve(p)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0969" y="1186470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C</a:t>
            </a:r>
            <a:r>
              <a:rPr lang="en-AU" sz="2800" dirty="0" smtClean="0"/>
              <a:t>ode</a:t>
            </a:r>
            <a:endParaRPr lang="en-A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Mental model </a:t>
            </a:r>
            <a:endParaRPr lang="en-AU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6000" y="1783351"/>
            <a:ext cx="3981600" cy="28534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 &lt;- data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objective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constraints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penalties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decision type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solver</a:t>
            </a:r>
          </a:p>
          <a:p>
            <a:pPr marL="0" indent="0">
              <a:buFont typeface="Arial" pitchFamily="34" charset="0"/>
              <a:buNone/>
            </a:pPr>
            <a:endParaRPr lang="en-AU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solution &lt;- solve(problem)</a:t>
            </a:r>
            <a:endParaRPr lang="en-AU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394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  <p:grpSp>
        <p:nvGrpSpPr>
          <p:cNvPr id="4" name="Group 3"/>
          <p:cNvGrpSpPr/>
          <p:nvPr/>
        </p:nvGrpSpPr>
        <p:grpSpPr>
          <a:xfrm>
            <a:off x="747218" y="1076072"/>
            <a:ext cx="3814827" cy="3558816"/>
            <a:chOff x="977675" y="1104010"/>
            <a:chExt cx="3814827" cy="3558816"/>
          </a:xfrm>
        </p:grpSpPr>
        <p:sp>
          <p:nvSpPr>
            <p:cNvPr id="2" name="TextBox 1"/>
            <p:cNvSpPr txBox="1"/>
            <p:nvPr/>
          </p:nvSpPr>
          <p:spPr>
            <a:xfrm>
              <a:off x="977675" y="1104010"/>
              <a:ext cx="3194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Objectives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 smtClean="0"/>
                <a:t>add_max_features_objective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dd_max_phylo_objective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dd_max_utility_objective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dd_min_set_objective</a:t>
              </a:r>
              <a:endParaRPr lang="en-AU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7675" y="2908500"/>
              <a:ext cx="3814827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Constraints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 smtClean="0"/>
                <a:t>add_feature_contiguity_constraints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 smtClean="0"/>
                <a:t>add_contiguity_constraints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 smtClean="0"/>
                <a:t>add_locked_in_constraints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 smtClean="0"/>
                <a:t>add_locked_out_constraints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 smtClean="0"/>
                <a:t>add_neighbour_constraints</a:t>
              </a:r>
              <a:endParaRPr lang="en-AU" dirty="0" smtClean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66711" y="1076072"/>
            <a:ext cx="3409075" cy="3586754"/>
            <a:chOff x="4734809" y="1076072"/>
            <a:chExt cx="3409075" cy="3586754"/>
          </a:xfrm>
        </p:grpSpPr>
        <p:sp>
          <p:nvSpPr>
            <p:cNvPr id="11" name="TextBox 10"/>
            <p:cNvSpPr txBox="1"/>
            <p:nvPr/>
          </p:nvSpPr>
          <p:spPr>
            <a:xfrm>
              <a:off x="4734809" y="1076072"/>
              <a:ext cx="305853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Penalties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dd_connectivity_penalties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dd_boundary_penalties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dd_feature_weights</a:t>
              </a:r>
              <a:endParaRPr lang="en-AU" dirty="0" smtClean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34809" y="2262168"/>
              <a:ext cx="34090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Decisions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dd_bindary_decisions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dd_proportion_decisions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dd_semicontinuous_decisions</a:t>
              </a:r>
              <a:endParaRPr lang="en-AU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34809" y="3462497"/>
              <a:ext cx="27797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Solvers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dd_gurobi_solver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dd_lpysmphony_solver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dd_rsymphony_solver</a:t>
              </a:r>
              <a:endParaRPr lang="en-AU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33879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189600" y="2907814"/>
            <a:ext cx="5983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roblem(</a:t>
            </a:r>
            <a:r>
              <a:rPr lang="en-AU" sz="2200" u="heavy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zones(fts_z1, fts_z2, 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…), </a:t>
            </a:r>
          </a:p>
          <a:p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c("cost_1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", "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cost_2", …))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(…) %&gt;%    </a:t>
            </a:r>
            <a:r>
              <a:rPr lang="en-AU" sz="2200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  <a:endParaRPr lang="en-AU" sz="2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526" y="1158214"/>
            <a:ext cx="5983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roblem(</a:t>
            </a:r>
            <a:r>
              <a:rPr lang="en-AU" sz="2200" u="heavy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u="heavy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fts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"cost")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(…) %&gt;%    </a:t>
            </a:r>
            <a:r>
              <a:rPr lang="en-AU" sz="2200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  <a:endParaRPr lang="en-AU" sz="2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92800" y="1248835"/>
            <a:ext cx="25217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/>
              <a:t>Single zone</a:t>
            </a:r>
          </a:p>
          <a:p>
            <a:pPr algn="ctr"/>
            <a:r>
              <a:rPr lang="en-AU" sz="4000" dirty="0" smtClean="0"/>
              <a:t>problem</a:t>
            </a:r>
            <a:endParaRPr lang="en-AU" sz="4000" dirty="0"/>
          </a:p>
        </p:txBody>
      </p:sp>
      <p:sp>
        <p:nvSpPr>
          <p:cNvPr id="16" name="TextBox 15"/>
          <p:cNvSpPr txBox="1"/>
          <p:nvPr/>
        </p:nvSpPr>
        <p:spPr>
          <a:xfrm>
            <a:off x="78526" y="3131275"/>
            <a:ext cx="2441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 smtClean="0"/>
              <a:t>Multi-zone</a:t>
            </a:r>
          </a:p>
          <a:p>
            <a:pPr algn="ctr"/>
            <a:r>
              <a:rPr lang="en-AU" sz="4000" dirty="0" smtClean="0"/>
              <a:t>problem</a:t>
            </a:r>
            <a:endParaRPr lang="en-AU" sz="4000" dirty="0"/>
          </a:p>
        </p:txBody>
      </p:sp>
      <p:sp>
        <p:nvSpPr>
          <p:cNvPr id="17" name="Left Arrow 16"/>
          <p:cNvSpPr/>
          <p:nvPr/>
        </p:nvSpPr>
        <p:spPr>
          <a:xfrm>
            <a:off x="5011200" y="1684800"/>
            <a:ext cx="1281600" cy="56280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Left Arrow 17"/>
          <p:cNvSpPr/>
          <p:nvPr/>
        </p:nvSpPr>
        <p:spPr>
          <a:xfrm rot="10800000">
            <a:off x="2361600" y="3603530"/>
            <a:ext cx="828000" cy="56280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0938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" y="1050906"/>
            <a:ext cx="9056871" cy="31970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0690" y="4478400"/>
            <a:ext cx="8157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1.5 million planning units + 22,644 species: 76 minutes</a:t>
            </a:r>
            <a:endParaRPr lang="en-AU" sz="28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83579"/>
            <a:ext cx="8229600" cy="857250"/>
          </a:xfrm>
        </p:spPr>
        <p:txBody>
          <a:bodyPr>
            <a:normAutofit/>
          </a:bodyPr>
          <a:lstStyle/>
          <a:p>
            <a:r>
              <a:rPr lang="en-AU" dirty="0" smtClean="0"/>
              <a:t>Find optimal solutions, ideally fast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270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Insert Richard’s slides here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2891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White Birds Silhouette Fresh HD Wallpap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855" y="-748022"/>
            <a:ext cx="10236982" cy="63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40815" y="-30226"/>
            <a:ext cx="6036252" cy="596463"/>
            <a:chOff x="217012" y="116632"/>
            <a:chExt cx="6036252" cy="795285"/>
          </a:xfrm>
        </p:grpSpPr>
        <p:pic>
          <p:nvPicPr>
            <p:cNvPr id="3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12" y="116632"/>
              <a:ext cx="682580" cy="780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075756" y="214289"/>
              <a:ext cx="5177508" cy="697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richard.schuster@glel.carleton.ca</a:t>
              </a:r>
              <a:endParaRPr lang="en-AU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40815" y="1245601"/>
            <a:ext cx="2911027" cy="563832"/>
            <a:chOff x="211764" y="1168251"/>
            <a:chExt cx="2911027" cy="751774"/>
          </a:xfrm>
        </p:grpSpPr>
        <p:pic>
          <p:nvPicPr>
            <p:cNvPr id="5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64" y="1168251"/>
              <a:ext cx="693077" cy="693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75756" y="1222400"/>
              <a:ext cx="2047035" cy="697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p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rioritizr.net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40815" y="607688"/>
            <a:ext cx="6195461" cy="596462"/>
            <a:chOff x="217012" y="116632"/>
            <a:chExt cx="6195461" cy="795284"/>
          </a:xfrm>
        </p:grpSpPr>
        <p:pic>
          <p:nvPicPr>
            <p:cNvPr id="16" name="Picture 15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12" y="116632"/>
              <a:ext cx="682580" cy="780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075756" y="214289"/>
              <a:ext cx="5336717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j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effrey.hanson@uqconnect.edu.au</a:t>
              </a:r>
              <a:endParaRPr lang="en-AU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64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689677" y="1448719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Joe </a:t>
            </a:r>
            <a:r>
              <a:rPr lang="en-AU" sz="2800" dirty="0" smtClean="0"/>
              <a:t>Bennett</a:t>
            </a:r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Peter </a:t>
            </a:r>
            <a:r>
              <a:rPr lang="en-AU" sz="2800" dirty="0" err="1" smtClean="0"/>
              <a:t>Arcese</a:t>
            </a:r>
            <a:endParaRPr lang="en-AU" sz="2800" dirty="0" smtClean="0"/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Hugh </a:t>
            </a:r>
            <a:r>
              <a:rPr lang="en-AU" sz="2800" dirty="0" smtClean="0"/>
              <a:t>Possingham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2177" y="1448719"/>
            <a:ext cx="39452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Matt Strimas-Mackey</a:t>
            </a:r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Nina Morrell</a:t>
            </a:r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Matt Watts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73" y="0"/>
            <a:ext cx="8229600" cy="857250"/>
          </a:xfrm>
        </p:spPr>
        <p:txBody>
          <a:bodyPr/>
          <a:lstStyle/>
          <a:p>
            <a:r>
              <a:rPr lang="en-AU" dirty="0" smtClean="0"/>
              <a:t>Acknowledgements</a:t>
            </a:r>
            <a:endParaRPr lang="en-AU" dirty="0"/>
          </a:p>
        </p:txBody>
      </p:sp>
      <p:pic>
        <p:nvPicPr>
          <p:cNvPr id="10246" name="Picture 6" descr="http://strimas.com/img/avat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976" y="1478893"/>
            <a:ext cx="688176" cy="68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peter-arcese-lab.sites.olt.ubc.ca/files/2010/09/Nina_morrell-e147372727739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82" y="2252527"/>
            <a:ext cx="685365" cy="79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://marxan.net/downloads/uq_marxan_web_2/Matt_Watts_phot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876" y="3073947"/>
            <a:ext cx="544377" cy="71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s://forestry-profiles.sites.olt.ubc.ca/files/2013/07/cropped-Peter-Arces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076" y="2232199"/>
            <a:ext cx="766363" cy="76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https://carleton.ca/biology/wp-content/uploads/joe-bennett-head-shot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84" y="1358152"/>
            <a:ext cx="633547" cy="83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04" y="3020215"/>
            <a:ext cx="775906" cy="77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90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-105633" y="640590"/>
            <a:ext cx="924963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AU" altLang="en-US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AU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should </a:t>
            </a:r>
            <a:r>
              <a:rPr lang="en-AU" altLang="en-US" sz="5400" b="1" dirty="0" smtClean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$we</a:t>
            </a:r>
            <a:r>
              <a:rPr lang="en-AU" alt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AU" altLang="en-US" sz="5400" b="1" dirty="0" smtClean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AU" altLang="en-US" sz="5400" b="1" dirty="0" smtClean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$manage</a:t>
            </a:r>
            <a:r>
              <a:rPr lang="en-AU" altLang="en-US" sz="5400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en-AU" altLang="en-US" sz="5400" b="1" dirty="0" smtClean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$areas </a:t>
            </a:r>
            <a:r>
              <a:rPr lang="en-AU" altLang="en-US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</a:p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AU" altLang="en-US" sz="5400" b="1" dirty="0" smtClean="0">
                <a:solidFill>
                  <a:srgbClr val="92D05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$</a:t>
            </a:r>
            <a:r>
              <a:rPr lang="en-AU" altLang="en-US" sz="5400" b="1" dirty="0" smtClean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achieve</a:t>
            </a:r>
            <a:r>
              <a:rPr lang="en-AU" altLang="en-US" sz="5400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endParaRPr lang="en-AU" altLang="en-US" sz="5400" b="1" dirty="0" smtClean="0">
              <a:solidFill>
                <a:srgbClr val="92D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AU" altLang="en-US" sz="5400" b="1" dirty="0" smtClean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$conservation</a:t>
            </a:r>
            <a:r>
              <a:rPr lang="en-AU" altLang="en-US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AU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10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049"/>
          <p:cNvGrpSpPr/>
          <p:nvPr/>
        </p:nvGrpSpPr>
        <p:grpSpPr>
          <a:xfrm>
            <a:off x="2381853" y="822150"/>
            <a:ext cx="4380294" cy="3499200"/>
            <a:chOff x="4209306" y="1245600"/>
            <a:chExt cx="4380294" cy="3499200"/>
          </a:xfrm>
        </p:grpSpPr>
        <p:sp>
          <p:nvSpPr>
            <p:cNvPr id="4" name="Rectangle 3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162077" y="1522519"/>
              <a:ext cx="1204677" cy="1011929"/>
              <a:chOff x="6919200" y="1675539"/>
              <a:chExt cx="1204677" cy="1011929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919200" y="1675539"/>
                <a:ext cx="1204677" cy="101192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1272" y="1741422"/>
                <a:ext cx="470109" cy="470109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3169" y="1997442"/>
                <a:ext cx="512315" cy="512315"/>
              </a:xfrm>
              <a:prstGeom prst="rect">
                <a:avLst/>
              </a:prstGeom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4426942" y="1508740"/>
              <a:ext cx="1037330" cy="871357"/>
              <a:chOff x="4951604" y="1540799"/>
              <a:chExt cx="1037330" cy="871357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4951604" y="1540799"/>
                <a:ext cx="1037330" cy="87135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396532" y="1600083"/>
                <a:ext cx="449100" cy="4491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019526" y="1904275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708749" y="3653556"/>
              <a:ext cx="1098619" cy="935114"/>
              <a:chOff x="4996800" y="3060000"/>
              <a:chExt cx="1098619" cy="935114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4996800" y="3060000"/>
                <a:ext cx="1098619" cy="93511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4994" y="3221619"/>
                <a:ext cx="685350" cy="685350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2048" name="Group 2047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7384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209306" y="1245600"/>
            <a:ext cx="4380294" cy="3499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7162077" y="1522519"/>
            <a:ext cx="1204677" cy="1011929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u="sn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49" y="1588402"/>
            <a:ext cx="470109" cy="470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46" y="1844422"/>
            <a:ext cx="512315" cy="51231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6257784" y="3791251"/>
            <a:ext cx="785385" cy="659723"/>
            <a:chOff x="6919200" y="3362400"/>
            <a:chExt cx="785385" cy="659723"/>
          </a:xfrm>
        </p:grpSpPr>
        <p:sp>
          <p:nvSpPr>
            <p:cNvPr id="12" name="Oval 11"/>
            <p:cNvSpPr/>
            <p:nvPr/>
          </p:nvSpPr>
          <p:spPr>
            <a:xfrm>
              <a:off x="6919200" y="3362400"/>
              <a:ext cx="785385" cy="65972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552" y="3465648"/>
              <a:ext cx="472932" cy="472932"/>
            </a:xfrm>
            <a:prstGeom prst="rect">
              <a:avLst/>
            </a:prstGeom>
          </p:spPr>
        </p:pic>
      </p:grpSp>
      <p:sp>
        <p:nvSpPr>
          <p:cNvPr id="5" name="Oval 4"/>
          <p:cNvSpPr/>
          <p:nvPr/>
        </p:nvSpPr>
        <p:spPr>
          <a:xfrm>
            <a:off x="4426942" y="1508740"/>
            <a:ext cx="1037330" cy="871357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u="sn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870" y="1568024"/>
            <a:ext cx="449100" cy="449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4864" y="1872216"/>
            <a:ext cx="419467" cy="41946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4708749" y="3653556"/>
            <a:ext cx="1098619" cy="935114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u="sng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43" y="3815175"/>
            <a:ext cx="685350" cy="68535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032665" y="1320117"/>
            <a:ext cx="919679" cy="772531"/>
            <a:chOff x="6032665" y="1320117"/>
            <a:chExt cx="919679" cy="772531"/>
          </a:xfrm>
        </p:grpSpPr>
        <p:sp>
          <p:nvSpPr>
            <p:cNvPr id="21" name="Oval 2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7579737" y="2919013"/>
            <a:ext cx="714664" cy="600318"/>
            <a:chOff x="7579737" y="2919013"/>
            <a:chExt cx="714664" cy="600318"/>
          </a:xfrm>
        </p:grpSpPr>
        <p:sp>
          <p:nvSpPr>
            <p:cNvPr id="22" name="Oval 21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595012" y="2995200"/>
            <a:ext cx="714664" cy="600318"/>
            <a:chOff x="7579737" y="2919013"/>
            <a:chExt cx="714664" cy="600318"/>
          </a:xfrm>
        </p:grpSpPr>
        <p:sp>
          <p:nvSpPr>
            <p:cNvPr id="36" name="Oval 35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625944" y="3780880"/>
            <a:ext cx="714664" cy="600318"/>
            <a:chOff x="7579737" y="2919013"/>
            <a:chExt cx="714664" cy="600318"/>
          </a:xfrm>
        </p:grpSpPr>
        <p:sp>
          <p:nvSpPr>
            <p:cNvPr id="39" name="Oval 3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327729" y="1761307"/>
            <a:ext cx="36747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 smtClean="0"/>
              <a:t>Maximize number </a:t>
            </a:r>
          </a:p>
          <a:p>
            <a:pPr algn="ctr"/>
            <a:r>
              <a:rPr lang="en-AU" sz="3600" dirty="0" smtClean="0"/>
              <a:t>of populations </a:t>
            </a:r>
            <a:endParaRPr lang="en-AU" sz="3600" dirty="0"/>
          </a:p>
          <a:p>
            <a:pPr algn="ctr"/>
            <a:r>
              <a:rPr lang="en-AU" sz="3600" dirty="0" smtClean="0"/>
              <a:t>in reserves,</a:t>
            </a:r>
          </a:p>
          <a:p>
            <a:pPr algn="ctr"/>
            <a:r>
              <a:rPr lang="en-AU" sz="3600" dirty="0"/>
              <a:t>s</a:t>
            </a:r>
            <a:r>
              <a:rPr lang="en-AU" sz="3600" dirty="0" smtClean="0"/>
              <a:t>ubject to budget?</a:t>
            </a:r>
            <a:endParaRPr lang="en-AU" sz="3600" dirty="0"/>
          </a:p>
        </p:txBody>
      </p:sp>
      <p:sp>
        <p:nvSpPr>
          <p:cNvPr id="43" name="Oval 42"/>
          <p:cNvSpPr/>
          <p:nvPr/>
        </p:nvSpPr>
        <p:spPr>
          <a:xfrm>
            <a:off x="5046843" y="2402034"/>
            <a:ext cx="1222464" cy="1026871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90" y="2499286"/>
            <a:ext cx="493365" cy="493365"/>
          </a:xfrm>
          <a:prstGeom prst="rect">
            <a:avLst/>
          </a:prstGeom>
          <a:ln w="76200">
            <a:noFill/>
          </a:ln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3128" y="2819315"/>
            <a:ext cx="502288" cy="502288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40798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209306" y="1245600"/>
            <a:ext cx="4380294" cy="3499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7162077" y="1522519"/>
            <a:ext cx="1204677" cy="1011929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49" y="1588402"/>
            <a:ext cx="470109" cy="470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46" y="1844422"/>
            <a:ext cx="512315" cy="51231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257784" y="3791251"/>
            <a:ext cx="785385" cy="659723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6" y="3894499"/>
            <a:ext cx="472932" cy="47293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426942" y="1508740"/>
            <a:ext cx="1037330" cy="871357"/>
            <a:chOff x="4951604" y="1540799"/>
            <a:chExt cx="1037330" cy="871357"/>
          </a:xfrm>
        </p:grpSpPr>
        <p:sp>
          <p:nvSpPr>
            <p:cNvPr id="5" name="Oval 4"/>
            <p:cNvSpPr/>
            <p:nvPr/>
          </p:nvSpPr>
          <p:spPr>
            <a:xfrm>
              <a:off x="4951604" y="1540799"/>
              <a:ext cx="1037330" cy="87135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96532" y="1600083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19526" y="1904275"/>
              <a:ext cx="419467" cy="419467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708749" y="3653556"/>
            <a:ext cx="1098619" cy="935114"/>
            <a:chOff x="4996800" y="3060000"/>
            <a:chExt cx="1098619" cy="935114"/>
          </a:xfrm>
        </p:grpSpPr>
        <p:sp>
          <p:nvSpPr>
            <p:cNvPr id="18" name="Oval 17"/>
            <p:cNvSpPr/>
            <p:nvPr/>
          </p:nvSpPr>
          <p:spPr>
            <a:xfrm>
              <a:off x="4996800" y="3060000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994" y="3221619"/>
              <a:ext cx="685350" cy="685350"/>
            </a:xfrm>
            <a:prstGeom prst="rect">
              <a:avLst/>
            </a:prstGeom>
            <a:ln w="76200">
              <a:noFill/>
            </a:ln>
          </p:spPr>
        </p:pic>
      </p:grpSp>
      <p:grpSp>
        <p:nvGrpSpPr>
          <p:cNvPr id="28" name="Group 27"/>
          <p:cNvGrpSpPr/>
          <p:nvPr/>
        </p:nvGrpSpPr>
        <p:grpSpPr>
          <a:xfrm>
            <a:off x="6032665" y="1320117"/>
            <a:ext cx="919679" cy="772531"/>
            <a:chOff x="6032665" y="1320117"/>
            <a:chExt cx="919679" cy="772531"/>
          </a:xfrm>
        </p:grpSpPr>
        <p:sp>
          <p:nvSpPr>
            <p:cNvPr id="21" name="Oval 2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7579737" y="2919013"/>
            <a:ext cx="714664" cy="600318"/>
            <a:chOff x="7579737" y="2919013"/>
            <a:chExt cx="714664" cy="600318"/>
          </a:xfrm>
        </p:grpSpPr>
        <p:sp>
          <p:nvSpPr>
            <p:cNvPr id="22" name="Oval 21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595012" y="2995200"/>
            <a:ext cx="714664" cy="600318"/>
            <a:chOff x="7579737" y="2919013"/>
            <a:chExt cx="714664" cy="600318"/>
          </a:xfrm>
        </p:grpSpPr>
        <p:sp>
          <p:nvSpPr>
            <p:cNvPr id="36" name="Oval 35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625944" y="3780880"/>
            <a:ext cx="714664" cy="600318"/>
            <a:chOff x="7579737" y="2919013"/>
            <a:chExt cx="714664" cy="600318"/>
          </a:xfrm>
        </p:grpSpPr>
        <p:sp>
          <p:nvSpPr>
            <p:cNvPr id="39" name="Oval 3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30426" y="1380286"/>
            <a:ext cx="367478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 smtClean="0"/>
              <a:t>Maximize number </a:t>
            </a:r>
          </a:p>
          <a:p>
            <a:pPr algn="ctr"/>
            <a:r>
              <a:rPr lang="en-AU" sz="3600" dirty="0" smtClean="0"/>
              <a:t>of threatened </a:t>
            </a:r>
          </a:p>
          <a:p>
            <a:pPr algn="ctr"/>
            <a:r>
              <a:rPr lang="en-AU" sz="3600" dirty="0" smtClean="0"/>
              <a:t>populations in </a:t>
            </a:r>
          </a:p>
          <a:p>
            <a:pPr algn="ctr"/>
            <a:r>
              <a:rPr lang="en-AU" sz="3600" dirty="0" smtClean="0"/>
              <a:t>reserves,</a:t>
            </a:r>
          </a:p>
          <a:p>
            <a:pPr algn="ctr"/>
            <a:r>
              <a:rPr lang="en-AU" sz="3600" dirty="0" smtClean="0"/>
              <a:t>subject to budget?</a:t>
            </a:r>
            <a:endParaRPr lang="en-AU" sz="36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5046843" y="2402034"/>
            <a:ext cx="1222464" cy="1026871"/>
            <a:chOff x="5046843" y="2402034"/>
            <a:chExt cx="1222464" cy="1026871"/>
          </a:xfrm>
        </p:grpSpPr>
        <p:sp>
          <p:nvSpPr>
            <p:cNvPr id="43" name="Oval 42"/>
            <p:cNvSpPr/>
            <p:nvPr/>
          </p:nvSpPr>
          <p:spPr>
            <a:xfrm>
              <a:off x="5046843" y="2402034"/>
              <a:ext cx="1222464" cy="10268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290" y="2499286"/>
              <a:ext cx="493365" cy="49336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13128" y="2819315"/>
              <a:ext cx="502288" cy="502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195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209306" y="1245600"/>
            <a:ext cx="4380294" cy="3499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7162077" y="1522519"/>
            <a:ext cx="1204677" cy="1011929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49" y="1588402"/>
            <a:ext cx="470109" cy="470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46" y="1844422"/>
            <a:ext cx="512315" cy="51231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257784" y="3791251"/>
            <a:ext cx="785385" cy="659723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6" y="3894499"/>
            <a:ext cx="472932" cy="47293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426942" y="1508740"/>
            <a:ext cx="1037330" cy="871357"/>
            <a:chOff x="4951604" y="1540799"/>
            <a:chExt cx="1037330" cy="871357"/>
          </a:xfrm>
        </p:grpSpPr>
        <p:sp>
          <p:nvSpPr>
            <p:cNvPr id="5" name="Oval 4"/>
            <p:cNvSpPr/>
            <p:nvPr/>
          </p:nvSpPr>
          <p:spPr>
            <a:xfrm>
              <a:off x="4951604" y="1540799"/>
              <a:ext cx="1037330" cy="87135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96532" y="1600083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19526" y="1904275"/>
              <a:ext cx="419467" cy="419467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708749" y="3653556"/>
            <a:ext cx="1098619" cy="935114"/>
            <a:chOff x="4996800" y="3060000"/>
            <a:chExt cx="1098619" cy="935114"/>
          </a:xfrm>
        </p:grpSpPr>
        <p:sp>
          <p:nvSpPr>
            <p:cNvPr id="18" name="Oval 17"/>
            <p:cNvSpPr/>
            <p:nvPr/>
          </p:nvSpPr>
          <p:spPr>
            <a:xfrm>
              <a:off x="4996800" y="3060000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994" y="3221619"/>
              <a:ext cx="685350" cy="685350"/>
            </a:xfrm>
            <a:prstGeom prst="rect">
              <a:avLst/>
            </a:prstGeom>
            <a:ln w="76200">
              <a:noFill/>
            </a:ln>
          </p:spPr>
        </p:pic>
      </p:grpSp>
      <p:grpSp>
        <p:nvGrpSpPr>
          <p:cNvPr id="28" name="Group 27"/>
          <p:cNvGrpSpPr/>
          <p:nvPr/>
        </p:nvGrpSpPr>
        <p:grpSpPr>
          <a:xfrm>
            <a:off x="6032665" y="1320117"/>
            <a:ext cx="919679" cy="772531"/>
            <a:chOff x="6032665" y="1320117"/>
            <a:chExt cx="919679" cy="772531"/>
          </a:xfrm>
        </p:grpSpPr>
        <p:sp>
          <p:nvSpPr>
            <p:cNvPr id="21" name="Oval 2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7579737" y="2919013"/>
            <a:ext cx="714664" cy="600318"/>
            <a:chOff x="7579737" y="2919013"/>
            <a:chExt cx="714664" cy="600318"/>
          </a:xfrm>
        </p:grpSpPr>
        <p:sp>
          <p:nvSpPr>
            <p:cNvPr id="22" name="Oval 21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595012" y="2995200"/>
            <a:ext cx="714664" cy="600318"/>
            <a:chOff x="7579737" y="2919013"/>
            <a:chExt cx="714664" cy="600318"/>
          </a:xfrm>
        </p:grpSpPr>
        <p:sp>
          <p:nvSpPr>
            <p:cNvPr id="36" name="Oval 35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625944" y="3780880"/>
            <a:ext cx="714664" cy="600318"/>
            <a:chOff x="7579737" y="2919013"/>
            <a:chExt cx="714664" cy="600318"/>
          </a:xfrm>
        </p:grpSpPr>
        <p:sp>
          <p:nvSpPr>
            <p:cNvPr id="39" name="Oval 3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100843" y="1665153"/>
            <a:ext cx="40116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 smtClean="0"/>
              <a:t>Maximize </a:t>
            </a:r>
          </a:p>
          <a:p>
            <a:pPr algn="ctr"/>
            <a:r>
              <a:rPr lang="en-AU" sz="3600" dirty="0" smtClean="0"/>
              <a:t>phylogenetic </a:t>
            </a:r>
          </a:p>
          <a:p>
            <a:pPr algn="ctr"/>
            <a:r>
              <a:rPr lang="en-AU" sz="3600" dirty="0" smtClean="0"/>
              <a:t>diversity in reserves,</a:t>
            </a:r>
          </a:p>
          <a:p>
            <a:pPr algn="ctr"/>
            <a:r>
              <a:rPr lang="en-AU" sz="3600" dirty="0" smtClean="0"/>
              <a:t>subject to budget?</a:t>
            </a:r>
            <a:endParaRPr lang="en-AU" sz="3600" dirty="0"/>
          </a:p>
        </p:txBody>
      </p:sp>
      <p:sp>
        <p:nvSpPr>
          <p:cNvPr id="43" name="Oval 42"/>
          <p:cNvSpPr/>
          <p:nvPr/>
        </p:nvSpPr>
        <p:spPr>
          <a:xfrm>
            <a:off x="5046843" y="2402034"/>
            <a:ext cx="1222464" cy="1026871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90" y="2499286"/>
            <a:ext cx="493365" cy="49336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3128" y="2819315"/>
            <a:ext cx="502288" cy="50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3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209306" y="1245600"/>
            <a:ext cx="4380294" cy="3499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7162077" y="1522519"/>
            <a:ext cx="1204677" cy="1011929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49" y="1588402"/>
            <a:ext cx="470109" cy="470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46" y="1844422"/>
            <a:ext cx="512315" cy="51231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6257784" y="3791251"/>
            <a:ext cx="785385" cy="659723"/>
            <a:chOff x="6919200" y="3362400"/>
            <a:chExt cx="785385" cy="659723"/>
          </a:xfrm>
        </p:grpSpPr>
        <p:sp>
          <p:nvSpPr>
            <p:cNvPr id="12" name="Oval 11"/>
            <p:cNvSpPr/>
            <p:nvPr/>
          </p:nvSpPr>
          <p:spPr>
            <a:xfrm>
              <a:off x="6919200" y="3362400"/>
              <a:ext cx="785385" cy="65972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552" y="3465648"/>
              <a:ext cx="472932" cy="472932"/>
            </a:xfrm>
            <a:prstGeom prst="rect">
              <a:avLst/>
            </a:prstGeom>
          </p:spPr>
        </p:pic>
      </p:grpSp>
      <p:sp>
        <p:nvSpPr>
          <p:cNvPr id="5" name="Oval 4"/>
          <p:cNvSpPr/>
          <p:nvPr/>
        </p:nvSpPr>
        <p:spPr>
          <a:xfrm>
            <a:off x="4426942" y="1508740"/>
            <a:ext cx="1037330" cy="871357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870" y="1568024"/>
            <a:ext cx="449100" cy="449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4864" y="1872216"/>
            <a:ext cx="419467" cy="41946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4708749" y="3653556"/>
            <a:ext cx="1098619" cy="935114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43" y="3815175"/>
            <a:ext cx="685350" cy="68535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032665" y="1320117"/>
            <a:ext cx="919679" cy="772531"/>
            <a:chOff x="6032665" y="1320117"/>
            <a:chExt cx="919679" cy="772531"/>
          </a:xfrm>
        </p:grpSpPr>
        <p:sp>
          <p:nvSpPr>
            <p:cNvPr id="21" name="Oval 2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7579737" y="2919013"/>
            <a:ext cx="714664" cy="600318"/>
            <a:chOff x="7579737" y="2919013"/>
            <a:chExt cx="714664" cy="600318"/>
          </a:xfrm>
        </p:grpSpPr>
        <p:sp>
          <p:nvSpPr>
            <p:cNvPr id="22" name="Oval 21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595012" y="2995200"/>
            <a:ext cx="714664" cy="600318"/>
            <a:chOff x="7579737" y="2919013"/>
            <a:chExt cx="714664" cy="600318"/>
          </a:xfrm>
        </p:grpSpPr>
        <p:sp>
          <p:nvSpPr>
            <p:cNvPr id="36" name="Oval 35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625944" y="3780880"/>
            <a:ext cx="714664" cy="600318"/>
            <a:chOff x="7579737" y="2919013"/>
            <a:chExt cx="714664" cy="600318"/>
          </a:xfrm>
        </p:grpSpPr>
        <p:sp>
          <p:nvSpPr>
            <p:cNvPr id="39" name="Oval 3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sp>
        <p:nvSpPr>
          <p:cNvPr id="44" name="TextBox 43"/>
          <p:cNvSpPr txBox="1"/>
          <p:nvPr/>
        </p:nvSpPr>
        <p:spPr>
          <a:xfrm>
            <a:off x="122327" y="1284491"/>
            <a:ext cx="404149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 smtClean="0"/>
              <a:t>Minimize cost,</a:t>
            </a:r>
          </a:p>
          <a:p>
            <a:pPr algn="ctr"/>
            <a:r>
              <a:rPr lang="en-AU" sz="3600" dirty="0" smtClean="0"/>
              <a:t>subject to targets to </a:t>
            </a:r>
          </a:p>
          <a:p>
            <a:pPr algn="ctr"/>
            <a:r>
              <a:rPr lang="en-AU" sz="3600" dirty="0" smtClean="0"/>
              <a:t>ensure adequate</a:t>
            </a:r>
          </a:p>
          <a:p>
            <a:pPr algn="ctr"/>
            <a:r>
              <a:rPr lang="en-AU" sz="3600" dirty="0" smtClean="0"/>
              <a:t>representation </a:t>
            </a:r>
          </a:p>
          <a:p>
            <a:pPr algn="ctr"/>
            <a:r>
              <a:rPr lang="en-AU" sz="3600" dirty="0" smtClean="0"/>
              <a:t>in reserves</a:t>
            </a:r>
            <a:r>
              <a:rPr lang="en-AU" sz="3600" dirty="0"/>
              <a:t>?</a:t>
            </a:r>
            <a:endParaRPr lang="en-AU" sz="3600" dirty="0" smtClean="0"/>
          </a:p>
        </p:txBody>
      </p:sp>
      <p:grpSp>
        <p:nvGrpSpPr>
          <p:cNvPr id="45" name="Group 44"/>
          <p:cNvGrpSpPr/>
          <p:nvPr/>
        </p:nvGrpSpPr>
        <p:grpSpPr>
          <a:xfrm>
            <a:off x="5046843" y="2402034"/>
            <a:ext cx="1222464" cy="1026871"/>
            <a:chOff x="5046843" y="2402034"/>
            <a:chExt cx="1222464" cy="1026871"/>
          </a:xfrm>
        </p:grpSpPr>
        <p:sp>
          <p:nvSpPr>
            <p:cNvPr id="46" name="Oval 45"/>
            <p:cNvSpPr/>
            <p:nvPr/>
          </p:nvSpPr>
          <p:spPr>
            <a:xfrm>
              <a:off x="5046843" y="2402034"/>
              <a:ext cx="1222464" cy="10268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290" y="2499286"/>
              <a:ext cx="493365" cy="49336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13128" y="2819315"/>
              <a:ext cx="502288" cy="502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39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31621"/>
            <a:ext cx="91439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Constraints and Penalties</a:t>
            </a:r>
            <a:endParaRPr lang="en-AU" dirty="0"/>
          </a:p>
        </p:txBody>
      </p:sp>
      <p:grpSp>
        <p:nvGrpSpPr>
          <p:cNvPr id="3" name="Group 2"/>
          <p:cNvGrpSpPr/>
          <p:nvPr/>
        </p:nvGrpSpPr>
        <p:grpSpPr>
          <a:xfrm>
            <a:off x="2137352" y="905030"/>
            <a:ext cx="4784628" cy="1723356"/>
            <a:chOff x="2810133" y="905030"/>
            <a:chExt cx="4784628" cy="1723356"/>
          </a:xfrm>
        </p:grpSpPr>
        <p:pic>
          <p:nvPicPr>
            <p:cNvPr id="4104" name="Picture 8" descr="Image result for protected area map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0133" y="905030"/>
              <a:ext cx="3066988" cy="1723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7121" y="907887"/>
              <a:ext cx="1717640" cy="1717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245533" y="2624939"/>
            <a:ext cx="8568267" cy="2402891"/>
            <a:chOff x="245533" y="2624939"/>
            <a:chExt cx="8568267" cy="2402891"/>
          </a:xfrm>
        </p:grpSpPr>
        <p:pic>
          <p:nvPicPr>
            <p:cNvPr id="4100" name="Picture 4" descr="Image result for fishing map intensity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57" t="2703" r="2773" b="11003"/>
            <a:stretch/>
          </p:blipFill>
          <p:spPr bwMode="auto">
            <a:xfrm>
              <a:off x="245533" y="2626227"/>
              <a:ext cx="2321060" cy="2390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Image result for landscape resistanc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343" y="2624939"/>
              <a:ext cx="2560457" cy="2402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2566592" y="2624939"/>
              <a:ext cx="3720215" cy="2381882"/>
              <a:chOff x="1843944" y="1333500"/>
              <a:chExt cx="5456111" cy="3493296"/>
            </a:xfrm>
          </p:grpSpPr>
          <p:pic>
            <p:nvPicPr>
              <p:cNvPr id="11" name="Picture 12" descr="Map showing BLM=0 results in a fragmented solution, BLM=1 results in a spatially compact solution.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3944" y="1333500"/>
                <a:ext cx="5456111" cy="3493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1958400" y="1425600"/>
                <a:ext cx="1137600" cy="6408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259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9014</TotalTime>
  <Words>299</Words>
  <Application>Microsoft Office PowerPoint</Application>
  <PresentationFormat>On-screen Show (16:9)</PresentationFormat>
  <Paragraphs>134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Rounded MT Bold</vt:lpstr>
      <vt:lpstr>Calibri</vt:lpstr>
      <vt:lpstr>Courier New</vt:lpstr>
      <vt:lpstr>Verdana</vt:lpstr>
      <vt:lpstr>Office Theme</vt:lpstr>
      <vt:lpstr>prioritizr Systematic conservation planning in R R</vt:lpstr>
      <vt:lpstr>Acknowledgements</vt:lpstr>
      <vt:lpstr>PowerPoint Presentation</vt:lpstr>
      <vt:lpstr>PowerPoint Presentation</vt:lpstr>
      <vt:lpstr>Objective</vt:lpstr>
      <vt:lpstr>Objective</vt:lpstr>
      <vt:lpstr>Objective</vt:lpstr>
      <vt:lpstr>Objective</vt:lpstr>
      <vt:lpstr>PowerPoint Presentation</vt:lpstr>
      <vt:lpstr>Decision type</vt:lpstr>
      <vt:lpstr>Solver</vt:lpstr>
      <vt:lpstr>prioritizr</vt:lpstr>
      <vt:lpstr>Design your problem</vt:lpstr>
      <vt:lpstr>Design your problem</vt:lpstr>
      <vt:lpstr>Design your problem</vt:lpstr>
      <vt:lpstr>Design your problem</vt:lpstr>
      <vt:lpstr>Find optimal solutions, ideally fast</vt:lpstr>
      <vt:lpstr>Insert Richard’s slides here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creator>Jeff Hanson Local Admin</dc:creator>
  <cp:lastModifiedBy>Jeffrey Owen Hanson</cp:lastModifiedBy>
  <cp:revision>719</cp:revision>
  <dcterms:created xsi:type="dcterms:W3CDTF">2006-08-16T00:00:00Z</dcterms:created>
  <dcterms:modified xsi:type="dcterms:W3CDTF">2019-03-12T16:52:11Z</dcterms:modified>
</cp:coreProperties>
</file>